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pectral ExtraLight"/>
      <p:regular r:id="rId17"/>
      <p:bold r:id="rId18"/>
      <p:italic r:id="rId19"/>
      <p:boldItalic r:id="rId20"/>
    </p:embeddedFont>
    <p:embeddedFont>
      <p:font typeface="Spectral"/>
      <p:regular r:id="rId21"/>
      <p:bold r:id="rId22"/>
      <p:italic r:id="rId23"/>
      <p:boldItalic r:id="rId24"/>
    </p:embeddedFont>
    <p:embeddedFont>
      <p:font typeface="Spectral SemiBold"/>
      <p:regular r:id="rId25"/>
      <p:bold r:id="rId26"/>
      <p:italic r:id="rId27"/>
      <p:boldItalic r:id="rId28"/>
    </p:embeddedFont>
    <p:embeddedFont>
      <p:font typeface="Spectral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ExtraLight-boldItalic.fntdata"/><Relationship Id="rId22" Type="http://schemas.openxmlformats.org/officeDocument/2006/relationships/font" Target="fonts/Spectral-bold.fntdata"/><Relationship Id="rId21" Type="http://schemas.openxmlformats.org/officeDocument/2006/relationships/font" Target="fonts/Spectral-regular.fntdata"/><Relationship Id="rId24" Type="http://schemas.openxmlformats.org/officeDocument/2006/relationships/font" Target="fonts/Spectral-boldItalic.fntdata"/><Relationship Id="rId23" Type="http://schemas.openxmlformats.org/officeDocument/2006/relationships/font" Target="fonts/Spectral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SemiBold-bold.fntdata"/><Relationship Id="rId25" Type="http://schemas.openxmlformats.org/officeDocument/2006/relationships/font" Target="fonts/SpectralSemiBold-regular.fntdata"/><Relationship Id="rId28" Type="http://schemas.openxmlformats.org/officeDocument/2006/relationships/font" Target="fonts/SpectralSemiBold-boldItalic.fntdata"/><Relationship Id="rId27" Type="http://schemas.openxmlformats.org/officeDocument/2006/relationships/font" Target="fonts/Spectral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Medium-italic.fntdata"/><Relationship Id="rId30" Type="http://schemas.openxmlformats.org/officeDocument/2006/relationships/font" Target="fonts/Spectral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pectral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pectralExtraLight-regular.fntdata"/><Relationship Id="rId16" Type="http://schemas.openxmlformats.org/officeDocument/2006/relationships/slide" Target="slides/slide11.xml"/><Relationship Id="rId19" Type="http://schemas.openxmlformats.org/officeDocument/2006/relationships/font" Target="fonts/SpectralExtraLight-italic.fntdata"/><Relationship Id="rId18" Type="http://schemas.openxmlformats.org/officeDocument/2006/relationships/font" Target="fonts/SpectralExtra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736caea19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736caea19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736caea19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736caea19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slide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36caea19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736caea19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736caea19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736caea19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736caea19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736caea19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started with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736caea19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736caea19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736caea19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736caea1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736caea19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736caea19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over time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736caea19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736caea19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736caea19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736caea19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53275"/>
            <a:ext cx="4596600" cy="20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Love Poems Over Time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195" y="0"/>
            <a:ext cx="348381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-272825" y="3807175"/>
            <a:ext cx="2082041" cy="4931403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ExtraLight"/>
                <a:ea typeface="Spectral ExtraLight"/>
                <a:cs typeface="Spectral ExtraLight"/>
                <a:sym typeface="Spectral ExtraLight"/>
              </a:rPr>
              <a:t>Future Work</a:t>
            </a:r>
            <a:endParaRPr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1208600" y="1455100"/>
            <a:ext cx="18495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Better data representation over time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970100" y="1894500"/>
            <a:ext cx="27462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Classifying poems as ‘love poems’?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-218825" y="2272800"/>
            <a:ext cx="2082041" cy="4931403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1628525" y="3395499"/>
            <a:ext cx="1696372" cy="2460370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22"/>
          <p:cNvGrpSpPr/>
          <p:nvPr/>
        </p:nvGrpSpPr>
        <p:grpSpPr>
          <a:xfrm>
            <a:off x="2893451" y="1997555"/>
            <a:ext cx="1982874" cy="3910841"/>
            <a:chOff x="2375975" y="2648850"/>
            <a:chExt cx="1226950" cy="2419925"/>
          </a:xfrm>
        </p:grpSpPr>
        <p:sp>
          <p:nvSpPr>
            <p:cNvPr id="137" name="Google Shape;137;p22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2"/>
          <p:cNvSpPr/>
          <p:nvPr/>
        </p:nvSpPr>
        <p:spPr>
          <a:xfrm>
            <a:off x="7458850" y="3002463"/>
            <a:ext cx="1735439" cy="2760570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6830675" y="2885225"/>
            <a:ext cx="973950" cy="2258275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5648150" y="2829600"/>
            <a:ext cx="1484942" cy="2760501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2"/>
          <p:cNvGrpSpPr/>
          <p:nvPr/>
        </p:nvGrpSpPr>
        <p:grpSpPr>
          <a:xfrm>
            <a:off x="4876325" y="3825900"/>
            <a:ext cx="561500" cy="1317600"/>
            <a:chOff x="4562950" y="1179300"/>
            <a:chExt cx="561500" cy="1317600"/>
          </a:xfrm>
        </p:grpSpPr>
        <p:grpSp>
          <p:nvGrpSpPr>
            <p:cNvPr id="226" name="Google Shape;226;p22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227" name="Google Shape;227;p22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rect b="b" l="l" r="r" t="t"/>
                <a:pathLst>
                  <a:path extrusionOk="0" h="51912" w="2246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rect b="b" l="l" r="r" t="t"/>
                <a:pathLst>
                  <a:path extrusionOk="0" h="6728" w="3023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rect b="b" l="l" r="r" t="t"/>
                <a:pathLst>
                  <a:path extrusionOk="0" h="6378" w="1665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rect b="b" l="l" r="r" t="t"/>
                <a:pathLst>
                  <a:path extrusionOk="0" h="5572" w="2745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1" name="Google Shape;231;p22"/>
            <p:cNvSpPr/>
            <p:nvPr/>
          </p:nvSpPr>
          <p:spPr>
            <a:xfrm>
              <a:off x="4848900" y="1445275"/>
              <a:ext cx="26025" cy="116425"/>
            </a:xfrm>
            <a:custGeom>
              <a:rect b="b" l="l" r="r" t="t"/>
              <a:pathLst>
                <a:path extrusionOk="0" h="4657" w="1041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4918225" y="1490325"/>
              <a:ext cx="50275" cy="107175"/>
            </a:xfrm>
            <a:custGeom>
              <a:rect b="b" l="l" r="r" t="t"/>
              <a:pathLst>
                <a:path extrusionOk="0" h="4287" w="2011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657475" y="1999050"/>
            <a:ext cx="39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ExtraLight"/>
                <a:ea typeface="Spectral ExtraLight"/>
                <a:cs typeface="Spectral ExtraLight"/>
                <a:sym typeface="Spectral ExtraLight"/>
              </a:rPr>
              <a:t>Questions?</a:t>
            </a:r>
            <a:endParaRPr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444" y="0"/>
            <a:ext cx="33535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252450" y="445025"/>
            <a:ext cx="411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Modeling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927650" y="1611175"/>
            <a:ext cx="1795500" cy="30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418 poems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Pre-2000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Post-2000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436150" y="1611175"/>
            <a:ext cx="2176800" cy="30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Topic Modeling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NMF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Nouns-only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689300" y="1611175"/>
            <a:ext cx="2247000" cy="30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Sentiment Analysis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Subjectivity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Positive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Sentiment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Negative Sentiment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927650" y="445025"/>
            <a:ext cx="167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Data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3207050" y="1093375"/>
            <a:ext cx="561500" cy="1317600"/>
            <a:chOff x="4562950" y="1179300"/>
            <a:chExt cx="561500" cy="1317600"/>
          </a:xfrm>
        </p:grpSpPr>
        <p:grpSp>
          <p:nvGrpSpPr>
            <p:cNvPr id="67" name="Google Shape;67;p14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68" name="Google Shape;68;p14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rect b="b" l="l" r="r" t="t"/>
                <a:pathLst>
                  <a:path extrusionOk="0" h="51912" w="2246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rect b="b" l="l" r="r" t="t"/>
                <a:pathLst>
                  <a:path extrusionOk="0" h="6728" w="3023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rect b="b" l="l" r="r" t="t"/>
                <a:pathLst>
                  <a:path extrusionOk="0" h="6378" w="1665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rect b="b" l="l" r="r" t="t"/>
                <a:pathLst>
                  <a:path extrusionOk="0" h="5572" w="2745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" name="Google Shape;72;p14"/>
            <p:cNvSpPr/>
            <p:nvPr/>
          </p:nvSpPr>
          <p:spPr>
            <a:xfrm>
              <a:off x="4848900" y="1445275"/>
              <a:ext cx="26025" cy="116425"/>
            </a:xfrm>
            <a:custGeom>
              <a:rect b="b" l="l" r="r" t="t"/>
              <a:pathLst>
                <a:path extrusionOk="0" h="4657" w="1041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918225" y="1490325"/>
              <a:ext cx="50275" cy="107175"/>
            </a:xfrm>
            <a:custGeom>
              <a:rect b="b" l="l" r="r" t="t"/>
              <a:pathLst>
                <a:path extrusionOk="0" h="4287" w="2011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528350" y="2203950"/>
            <a:ext cx="17481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What do we start with?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971950" y="423425"/>
            <a:ext cx="30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Pre-2000</a:t>
            </a:r>
            <a:endParaRPr>
              <a:solidFill>
                <a:srgbClr val="134F5C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5173425" y="423425"/>
            <a:ext cx="30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Post-2000</a:t>
            </a:r>
            <a:endParaRPr>
              <a:solidFill>
                <a:srgbClr val="134F5C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13" y="996125"/>
            <a:ext cx="3842576" cy="38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976" y="996125"/>
            <a:ext cx="3842576" cy="384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5528350" y="2203950"/>
            <a:ext cx="17481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Topics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26150" y="1336400"/>
            <a:ext cx="23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Metaphysical</a:t>
            </a:r>
            <a:endParaRPr sz="2400">
              <a:solidFill>
                <a:srgbClr val="000000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540600" y="2031800"/>
            <a:ext cx="2073300" cy="27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'night'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'life'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'world'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'sea'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'body'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'soul'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'wind'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'God'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2613900" y="1336400"/>
            <a:ext cx="23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Affectionate</a:t>
            </a:r>
            <a:endParaRPr sz="2400">
              <a:solidFill>
                <a:srgbClr val="000000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6998375" y="1336400"/>
            <a:ext cx="23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Concrete</a:t>
            </a:r>
            <a:endParaRPr sz="2400">
              <a:solidFill>
                <a:srgbClr val="000000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4861125" y="1336400"/>
            <a:ext cx="23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Time</a:t>
            </a:r>
            <a:endParaRPr sz="2400">
              <a:solidFill>
                <a:srgbClr val="000000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2613900" y="2031800"/>
            <a:ext cx="2073300" cy="27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'way'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'day'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'kiss'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'home'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'breath'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'tenderness'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'face'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'morning'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861125" y="2031800"/>
            <a:ext cx="2073300" cy="27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'moon'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'morning'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'sun'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'song'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'night'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'noon'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'side'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'beautiful'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6841800" y="2031800"/>
            <a:ext cx="2073300" cy="27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'man'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'time'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'mother'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'poem'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Spectral"/>
              <a:buChar char="●"/>
            </a:pPr>
            <a:r>
              <a:rPr b="1" lang="en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'room'</a:t>
            </a:r>
            <a:endParaRPr b="1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'door'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'someone'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●"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'father'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6" name="Google Shape;106;p18"/>
          <p:cNvSpPr/>
          <p:nvPr/>
        </p:nvSpPr>
        <p:spPr>
          <a:xfrm rot="4012768">
            <a:off x="426852" y="-1215967"/>
            <a:ext cx="1661585" cy="3852677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824" y="0"/>
            <a:ext cx="49343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0" y="2571750"/>
            <a:ext cx="1441200" cy="562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34F5C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Concrete</a:t>
            </a:r>
            <a:endParaRPr sz="2200">
              <a:solidFill>
                <a:srgbClr val="134F5C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2185075" y="2571750"/>
            <a:ext cx="1441200" cy="562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34F5C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Time</a:t>
            </a:r>
            <a:endParaRPr sz="2200">
              <a:solidFill>
                <a:srgbClr val="134F5C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4572000" y="88675"/>
            <a:ext cx="1920000" cy="562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34F5C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Affectionate</a:t>
            </a:r>
            <a:endParaRPr sz="2200">
              <a:solidFill>
                <a:srgbClr val="134F5C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2046825" y="88675"/>
            <a:ext cx="2264700" cy="562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34F5C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Metaphysical</a:t>
            </a:r>
            <a:endParaRPr sz="2200">
              <a:solidFill>
                <a:srgbClr val="134F5C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5528350" y="2203950"/>
            <a:ext cx="17481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Sentiment</a:t>
            </a:r>
            <a:endParaRPr>
              <a:solidFill>
                <a:srgbClr val="134F5C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1600200"/>
            <a:ext cx="74866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